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752A96-7425-4864-8E2C-E09208BAC086}" type="datetimeFigureOut">
              <a:rPr lang="en-US" smtClean="0"/>
              <a:t>9/7/2011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E13BCB-52B7-4366-8F63-4B7A7453AFD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5C5BE2-4C3C-4CCB-AA22-A162666688AA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200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5C5BE2-4C3C-4CCB-AA22-A162666688AA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200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5C5BE2-4C3C-4CCB-AA22-A162666688AA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5C5BE2-4C3C-4CCB-AA22-A162666688AA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200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5C5BE2-4C3C-4CCB-AA22-A162666688AA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200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5C5BE2-4C3C-4CCB-AA22-A162666688AA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200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5C5BE2-4C3C-4CCB-AA22-A162666688AA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200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5C5BE2-4C3C-4CCB-AA22-A162666688AA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200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5C5BE2-4C3C-4CCB-AA22-A162666688AA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5C5BE2-4C3C-4CCB-AA22-A162666688AA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E5DD8-EBD0-45F9-B25E-ABEF309D7123}" type="datetimeFigureOut">
              <a:rPr lang="en-US" smtClean="0"/>
              <a:t>9/7/2011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CCC1A-DE79-4283-8F17-511458E90B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E5DD8-EBD0-45F9-B25E-ABEF309D7123}" type="datetimeFigureOut">
              <a:rPr lang="en-US" smtClean="0"/>
              <a:t>9/7/2011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CCC1A-DE79-4283-8F17-511458E90B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E5DD8-EBD0-45F9-B25E-ABEF309D7123}" type="datetimeFigureOut">
              <a:rPr lang="en-US" smtClean="0"/>
              <a:t>9/7/2011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CCC1A-DE79-4283-8F17-511458E90B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E5DD8-EBD0-45F9-B25E-ABEF309D7123}" type="datetimeFigureOut">
              <a:rPr lang="en-US" smtClean="0"/>
              <a:t>9/7/2011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CCC1A-DE79-4283-8F17-511458E90B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E5DD8-EBD0-45F9-B25E-ABEF309D7123}" type="datetimeFigureOut">
              <a:rPr lang="en-US" smtClean="0"/>
              <a:t>9/7/2011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CCC1A-DE79-4283-8F17-511458E90B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E5DD8-EBD0-45F9-B25E-ABEF309D7123}" type="datetimeFigureOut">
              <a:rPr lang="en-US" smtClean="0"/>
              <a:t>9/7/2011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CCC1A-DE79-4283-8F17-511458E90B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E5DD8-EBD0-45F9-B25E-ABEF309D7123}" type="datetimeFigureOut">
              <a:rPr lang="en-US" smtClean="0"/>
              <a:t>9/7/2011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CCC1A-DE79-4283-8F17-511458E90B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E5DD8-EBD0-45F9-B25E-ABEF309D7123}" type="datetimeFigureOut">
              <a:rPr lang="en-US" smtClean="0"/>
              <a:t>9/7/2011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CCC1A-DE79-4283-8F17-511458E90B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E5DD8-EBD0-45F9-B25E-ABEF309D7123}" type="datetimeFigureOut">
              <a:rPr lang="en-US" smtClean="0"/>
              <a:t>9/7/2011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CCC1A-DE79-4283-8F17-511458E90B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E5DD8-EBD0-45F9-B25E-ABEF309D7123}" type="datetimeFigureOut">
              <a:rPr lang="en-US" smtClean="0"/>
              <a:t>9/7/2011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CCC1A-DE79-4283-8F17-511458E90B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E5DD8-EBD0-45F9-B25E-ABEF309D7123}" type="datetimeFigureOut">
              <a:rPr lang="en-US" smtClean="0"/>
              <a:t>9/7/2011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CCC1A-DE79-4283-8F17-511458E90B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8E5DD8-EBD0-45F9-B25E-ABEF309D7123}" type="datetimeFigureOut">
              <a:rPr lang="en-US" smtClean="0"/>
              <a:t>9/7/2011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0CCC1A-DE79-4283-8F17-511458E90B6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914400"/>
            <a:ext cx="7772400" cy="1470025"/>
          </a:xfrm>
        </p:spPr>
        <p:txBody>
          <a:bodyPr/>
          <a:lstStyle/>
          <a:p>
            <a:r>
              <a:rPr lang="en-US" dirty="0" smtClean="0"/>
              <a:t>Frequency, Percentage, and Proportion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Frequency Distributions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Sometimes, the researcher will also display the cumulative frequencies and the cumulative relative frequencies</a:t>
            </a:r>
          </a:p>
          <a:p>
            <a:pPr lvl="1"/>
            <a:r>
              <a:rPr lang="en-US" dirty="0" smtClean="0"/>
              <a:t>cumulative frequencies</a:t>
            </a:r>
          </a:p>
          <a:p>
            <a:pPr lvl="2"/>
            <a:r>
              <a:rPr lang="en-US" dirty="0" smtClean="0"/>
              <a:t>for any specific value, the </a:t>
            </a:r>
            <a:r>
              <a:rPr lang="en-US" u="sng" dirty="0" smtClean="0"/>
              <a:t>sum</a:t>
            </a:r>
            <a:r>
              <a:rPr lang="en-US" dirty="0" smtClean="0"/>
              <a:t> of the </a:t>
            </a:r>
            <a:r>
              <a:rPr lang="en-US" dirty="0" smtClean="0">
                <a:latin typeface="Lucida Calligraphy"/>
              </a:rPr>
              <a:t>f</a:t>
            </a:r>
            <a:r>
              <a:rPr lang="en-US" dirty="0" smtClean="0"/>
              <a:t> for all values at or below the given value</a:t>
            </a:r>
            <a:endParaRPr lang="en-US" u="sng" dirty="0" smtClean="0"/>
          </a:p>
          <a:p>
            <a:pPr lvl="1"/>
            <a:r>
              <a:rPr lang="en-US" dirty="0" smtClean="0"/>
              <a:t>cumulative relative frequencies </a:t>
            </a:r>
          </a:p>
          <a:p>
            <a:pPr lvl="2"/>
            <a:r>
              <a:rPr lang="en-US" dirty="0" smtClean="0"/>
              <a:t>for any specific value, the </a:t>
            </a:r>
            <a:r>
              <a:rPr lang="en-US" u="sng" dirty="0" smtClean="0"/>
              <a:t>sum</a:t>
            </a:r>
            <a:r>
              <a:rPr lang="en-US" dirty="0" smtClean="0"/>
              <a:t> of the relative frequencies for all values at or below the given value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Frequency Distributions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r>
              <a:rPr lang="en-US" sz="2800" dirty="0" smtClean="0"/>
              <a:t>Ex:  Ungrouped Frequency Table w/ Cumulative Frequency and Cumulative Relative Frequency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6" name="Picture 5" descr="Graphic_Displays_0002.jpg"/>
          <p:cNvPicPr>
            <a:picLocks noChangeAspect="1"/>
          </p:cNvPicPr>
          <p:nvPr/>
        </p:nvPicPr>
        <p:blipFill>
          <a:blip r:embed="rId3" cstate="print"/>
          <a:srcRect l="5422" t="46666" r="21240" b="32222"/>
          <a:stretch>
            <a:fillRect/>
          </a:stretch>
        </p:blipFill>
        <p:spPr>
          <a:xfrm>
            <a:off x="685799" y="2438400"/>
            <a:ext cx="7567863" cy="40386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Frequency Distributions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Grouped </a:t>
            </a:r>
          </a:p>
          <a:p>
            <a:pPr lvl="1"/>
            <a:r>
              <a:rPr lang="en-US" dirty="0" smtClean="0"/>
              <a:t>obtained by constructing intervals of the values for the data and then listing the corresponding  </a:t>
            </a:r>
            <a:r>
              <a:rPr lang="en-US" dirty="0" smtClean="0">
                <a:latin typeface="Lucida Calligraphy"/>
              </a:rPr>
              <a:t>f </a:t>
            </a:r>
            <a:r>
              <a:rPr lang="en-US" dirty="0" smtClean="0"/>
              <a:t>in each interval.</a:t>
            </a:r>
          </a:p>
          <a:p>
            <a:r>
              <a:rPr lang="en-US" dirty="0" smtClean="0"/>
              <a:t>Ex: 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5" name="Picture 4" descr="Graphic_Displays_0003.jpg"/>
          <p:cNvPicPr>
            <a:picLocks noChangeAspect="1"/>
          </p:cNvPicPr>
          <p:nvPr/>
        </p:nvPicPr>
        <p:blipFill>
          <a:blip r:embed="rId3" cstate="print"/>
          <a:srcRect l="25884" t="44762" r="9406" b="50000"/>
          <a:stretch>
            <a:fillRect/>
          </a:stretch>
        </p:blipFill>
        <p:spPr>
          <a:xfrm>
            <a:off x="533400" y="4191000"/>
            <a:ext cx="8001000" cy="1143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Frequency Distributions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r>
              <a:rPr lang="en-US" sz="2800" dirty="0" smtClean="0"/>
              <a:t>Ex:  Ungrouped Frequency Table w/ Cumulative Frequency and Cumulative Relative Frequency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5" name="Picture 4" descr="Graphic_Displays_0004.jpg"/>
          <p:cNvPicPr>
            <a:picLocks noChangeAspect="1"/>
          </p:cNvPicPr>
          <p:nvPr/>
        </p:nvPicPr>
        <p:blipFill>
          <a:blip r:embed="rId3" cstate="print"/>
          <a:srcRect l="7190" t="26667" r="19472" b="54444"/>
          <a:stretch>
            <a:fillRect/>
          </a:stretch>
        </p:blipFill>
        <p:spPr>
          <a:xfrm>
            <a:off x="685800" y="2514600"/>
            <a:ext cx="7543800" cy="3962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Statistical Symbols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X or x = Individual Subject/value/score</a:t>
            </a:r>
          </a:p>
          <a:p>
            <a:r>
              <a:rPr lang="en-US" dirty="0" smtClean="0"/>
              <a:t>N or n = Total number of subjects/values/scores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Frequency Distributions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 organization of raw data into tabular forms using categories/intervals and frequencies</a:t>
            </a:r>
          </a:p>
          <a:p>
            <a:pPr lvl="1"/>
            <a:r>
              <a:rPr lang="en-US" dirty="0" smtClean="0"/>
              <a:t>frequency/frequency count</a:t>
            </a:r>
          </a:p>
          <a:p>
            <a:pPr lvl="2"/>
            <a:r>
              <a:rPr lang="en-US" dirty="0" smtClean="0"/>
              <a:t>the # of times a specific value occurs in the data set</a:t>
            </a:r>
          </a:p>
          <a:p>
            <a:pPr lvl="1"/>
            <a:r>
              <a:rPr lang="en-US" dirty="0" smtClean="0"/>
              <a:t>often represented by the symbol </a:t>
            </a:r>
            <a:r>
              <a:rPr lang="en-US" dirty="0" smtClean="0">
                <a:latin typeface="Lucida Calligraphy"/>
              </a:rPr>
              <a:t>f</a:t>
            </a:r>
            <a:endParaRPr lang="en-US" dirty="0" smtClean="0"/>
          </a:p>
          <a:p>
            <a:r>
              <a:rPr lang="en-US" dirty="0" smtClean="0"/>
              <a:t>3 main types</a:t>
            </a:r>
          </a:p>
          <a:p>
            <a:pPr lvl="1"/>
            <a:r>
              <a:rPr lang="en-US" dirty="0" smtClean="0"/>
              <a:t>categorical, ungrouped, &amp; grouped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Frequency Distributions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Categorical </a:t>
            </a:r>
          </a:p>
          <a:p>
            <a:pPr lvl="1"/>
            <a:r>
              <a:rPr lang="en-US" dirty="0" smtClean="0"/>
              <a:t>AKA Qualitative Frequency Distribution</a:t>
            </a:r>
          </a:p>
          <a:p>
            <a:pPr lvl="2"/>
            <a:r>
              <a:rPr lang="en-US" dirty="0" smtClean="0"/>
              <a:t>represents data that can be placed in specific categories</a:t>
            </a:r>
          </a:p>
          <a:p>
            <a:pPr lvl="3"/>
            <a:r>
              <a:rPr lang="en-US" dirty="0" smtClean="0"/>
              <a:t>Gender, Hair Color, Religious Affiliation</a:t>
            </a:r>
          </a:p>
          <a:p>
            <a:r>
              <a:rPr lang="en-US" dirty="0" smtClean="0"/>
              <a:t>Ex: 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219200" y="4572000"/>
          <a:ext cx="6096000" cy="18542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Frequency Distributions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Ex:  Categorical Frequency Table 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2590800" y="2514600"/>
          <a:ext cx="4191000" cy="2494280"/>
        </p:xfrm>
        <a:graphic>
          <a:graphicData uri="http://schemas.openxmlformats.org/drawingml/2006/table">
            <a:tbl>
              <a:tblPr firstRow="1" lastRow="1" bandRow="1">
                <a:tableStyleId>{5C22544A-7EE6-4342-B048-85BDC9FD1C3A}</a:tableStyleId>
              </a:tblPr>
              <a:tblGrid>
                <a:gridCol w="2095500"/>
                <a:gridCol w="20955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Category: </a:t>
                      </a:r>
                    </a:p>
                    <a:p>
                      <a:r>
                        <a:rPr lang="en-US" dirty="0" smtClean="0"/>
                        <a:t>Blood</a:t>
                      </a:r>
                      <a:r>
                        <a:rPr lang="en-US" baseline="0" dirty="0" smtClean="0"/>
                        <a:t> Type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Frequency   </a:t>
                      </a:r>
                      <a:r>
                        <a:rPr lang="en-US" dirty="0" smtClean="0">
                          <a:latin typeface="Lucida Calligraphy"/>
                        </a:rPr>
                        <a:t>f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Total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25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Frequency Distributions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Ungrouped </a:t>
            </a:r>
          </a:p>
          <a:p>
            <a:pPr lvl="1"/>
            <a:r>
              <a:rPr lang="en-US" sz="2400" dirty="0" smtClean="0"/>
              <a:t>a simple listing of the data values w/ the </a:t>
            </a:r>
            <a:r>
              <a:rPr lang="en-US" sz="2400" dirty="0" smtClean="0">
                <a:latin typeface="Lucida Calligraphy"/>
              </a:rPr>
              <a:t>f </a:t>
            </a:r>
            <a:r>
              <a:rPr lang="en-US" sz="2400" dirty="0" smtClean="0"/>
              <a:t>w/ which each value occurs.</a:t>
            </a:r>
          </a:p>
          <a:p>
            <a:r>
              <a:rPr lang="en-US" sz="2800" dirty="0" smtClean="0"/>
              <a:t>Ex: 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09600" y="3454366"/>
          <a:ext cx="7162801" cy="2743200"/>
        </p:xfrm>
        <a:graphic>
          <a:graphicData uri="http://schemas.openxmlformats.org/drawingml/2006/table">
            <a:tbl>
              <a:tblPr firstCol="1" bandRow="1">
                <a:tableStyleId>{5C22544A-7EE6-4342-B048-85BDC9FD1C3A}</a:tableStyleId>
              </a:tblPr>
              <a:tblGrid>
                <a:gridCol w="1066802"/>
                <a:gridCol w="533400"/>
                <a:gridCol w="609600"/>
                <a:gridCol w="609600"/>
                <a:gridCol w="533400"/>
                <a:gridCol w="685800"/>
                <a:gridCol w="533400"/>
                <a:gridCol w="609600"/>
                <a:gridCol w="685800"/>
                <a:gridCol w="685800"/>
                <a:gridCol w="609599"/>
              </a:tblGrid>
              <a:tr h="365760">
                <a:tc>
                  <a:txBody>
                    <a:bodyPr/>
                    <a:lstStyle/>
                    <a:p>
                      <a:r>
                        <a:rPr lang="en-US" dirty="0" smtClean="0"/>
                        <a:t>Day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lang="en-US" dirty="0" smtClean="0"/>
                        <a:t>Defects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lang="en-US" dirty="0" smtClean="0"/>
                        <a:t>Day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</a:t>
                      </a:r>
                      <a:endParaRPr lang="en-US" dirty="0"/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lang="en-US" dirty="0" smtClean="0"/>
                        <a:t>Defects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21</a:t>
                      </a:r>
                      <a:endParaRPr lang="en-US" dirty="0"/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Day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Defects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Frequency Distributions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Ex:  Ungrouped Frequency Table 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5" name="Picture 4" descr="Graphic_Displays_0001.jpg"/>
          <p:cNvPicPr>
            <a:picLocks noChangeAspect="1"/>
          </p:cNvPicPr>
          <p:nvPr/>
        </p:nvPicPr>
        <p:blipFill>
          <a:blip r:embed="rId3" cstate="print"/>
          <a:srcRect l="33074" t="11111" r="28100" b="66667"/>
          <a:stretch>
            <a:fillRect/>
          </a:stretch>
        </p:blipFill>
        <p:spPr>
          <a:xfrm>
            <a:off x="1219200" y="2438400"/>
            <a:ext cx="5867400" cy="39624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Frequency Distributions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Often times, the researcher will also display the relative frequency and the corresponding percentages </a:t>
            </a:r>
          </a:p>
          <a:p>
            <a:pPr lvl="1"/>
            <a:r>
              <a:rPr lang="en-US" dirty="0" smtClean="0"/>
              <a:t>relative frequency for any value (class)  </a:t>
            </a:r>
          </a:p>
          <a:p>
            <a:pPr lvl="2"/>
            <a:r>
              <a:rPr lang="en-US" dirty="0" smtClean="0"/>
              <a:t>obtained by dividing the </a:t>
            </a:r>
            <a:r>
              <a:rPr lang="en-US" dirty="0" smtClean="0">
                <a:latin typeface="Lucida Calligraphy"/>
              </a:rPr>
              <a:t>f </a:t>
            </a:r>
            <a:r>
              <a:rPr lang="en-US" dirty="0" smtClean="0"/>
              <a:t> for that class by the total number of observations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5" name="Content Placeholder 3" descr="Graphic_Displays_0001.jpg"/>
          <p:cNvPicPr>
            <a:picLocks noChangeAspect="1"/>
          </p:cNvPicPr>
          <p:nvPr/>
        </p:nvPicPr>
        <p:blipFill>
          <a:blip r:embed="rId3" cstate="print"/>
          <a:srcRect l="34863" t="47141" r="23737" b="47808"/>
          <a:stretch>
            <a:fillRect/>
          </a:stretch>
        </p:blipFill>
        <p:spPr>
          <a:xfrm>
            <a:off x="735366" y="4648200"/>
            <a:ext cx="7646633" cy="12192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762000" y="4648200"/>
            <a:ext cx="76200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Frequency Distributions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r>
              <a:rPr lang="en-US" sz="2800" dirty="0" smtClean="0"/>
              <a:t>Ex:  Ungrouped Frequency Table w/ Relative Frequency and Percentage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5" name="Picture 4" descr="Graphic_Displays_0001.jpg"/>
          <p:cNvPicPr>
            <a:picLocks noChangeAspect="1"/>
          </p:cNvPicPr>
          <p:nvPr/>
        </p:nvPicPr>
        <p:blipFill>
          <a:blip r:embed="rId3" cstate="print"/>
          <a:srcRect l="15818" t="60000" r="12282" b="18889"/>
          <a:stretch>
            <a:fillRect/>
          </a:stretch>
        </p:blipFill>
        <p:spPr>
          <a:xfrm>
            <a:off x="457200" y="2286000"/>
            <a:ext cx="7952874" cy="40386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402</Words>
  <Application>Microsoft Office PowerPoint</Application>
  <PresentationFormat>On-screen Show (4:3)</PresentationFormat>
  <Paragraphs>149</Paragraphs>
  <Slides>13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Frequency, Percentage, and Proportion</vt:lpstr>
      <vt:lpstr>Statistical Symbols</vt:lpstr>
      <vt:lpstr>Frequency Distributions</vt:lpstr>
      <vt:lpstr>Frequency Distributions</vt:lpstr>
      <vt:lpstr>Frequency Distributions</vt:lpstr>
      <vt:lpstr>Frequency Distributions</vt:lpstr>
      <vt:lpstr>Frequency Distributions</vt:lpstr>
      <vt:lpstr>Frequency Distributions</vt:lpstr>
      <vt:lpstr>Frequency Distributions</vt:lpstr>
      <vt:lpstr>Frequency Distributions</vt:lpstr>
      <vt:lpstr>Frequency Distributions</vt:lpstr>
      <vt:lpstr>Frequency Distributions</vt:lpstr>
      <vt:lpstr>Frequency Distributions</vt:lpstr>
    </vt:vector>
  </TitlesOfParts>
  <Company>The University of Alabama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Frequency, Percentage, and Proportion</dc:title>
  <dc:creator>Stacy Hughey Surman</dc:creator>
  <cp:lastModifiedBy>Stacy Hughey Surman</cp:lastModifiedBy>
  <cp:revision>1</cp:revision>
  <dcterms:created xsi:type="dcterms:W3CDTF">2011-09-07T17:07:43Z</dcterms:created>
  <dcterms:modified xsi:type="dcterms:W3CDTF">2011-09-07T17:10:06Z</dcterms:modified>
</cp:coreProperties>
</file>